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TDTD가시고딕" panose="02000503000000000000" pitchFamily="2" charset="-127"/>
      <p:regular r:id="rId31"/>
    </p:embeddedFont>
    <p:embeddedFont>
      <p:font typeface="TDTD와이드" pitchFamily="2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58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343325" y="2284913"/>
            <a:ext cx="6239744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4709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SW프리캡스톤디자인[7]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3325" y="3229769"/>
            <a:ext cx="9601350" cy="33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프로젝트 </a:t>
            </a:r>
          </a:p>
          <a:p>
            <a:pPr algn="l">
              <a:lnSpc>
                <a:spcPts val="13200"/>
              </a:lnSpc>
            </a:pPr>
            <a:r>
              <a:rPr lang="en-US" sz="110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중간 발표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43325" y="7022600"/>
            <a:ext cx="36196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013" spc="241">
                <a:solidFill>
                  <a:srgbClr val="101010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팀 님부스2000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57236" y="7022600"/>
            <a:ext cx="62516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013" spc="241">
                <a:solidFill>
                  <a:srgbClr val="101010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김건우 김정은 김혜진 박한빈 임혜정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7759" y="1332991"/>
            <a:ext cx="10775254" cy="8229600"/>
          </a:xfrm>
          <a:custGeom>
            <a:avLst/>
            <a:gdLst/>
            <a:ahLst/>
            <a:cxnLst/>
            <a:rect l="l" t="t" r="r" b="b"/>
            <a:pathLst>
              <a:path w="10775254" h="8229600">
                <a:moveTo>
                  <a:pt x="0" y="0"/>
                </a:moveTo>
                <a:lnTo>
                  <a:pt x="10775254" y="0"/>
                </a:lnTo>
                <a:lnTo>
                  <a:pt x="107752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회원가입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64805" y="4252913"/>
            <a:ext cx="3979581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/api/doctor/registration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새로운 의사를 시스템에 등록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/api/doctor/checkLicense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의사면허 번호 중복검사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41605" y="1245424"/>
            <a:ext cx="11069253" cy="8426469"/>
          </a:xfrm>
          <a:custGeom>
            <a:avLst/>
            <a:gdLst/>
            <a:ahLst/>
            <a:cxnLst/>
            <a:rect l="l" t="t" r="r" b="b"/>
            <a:pathLst>
              <a:path w="11069253" h="8426469">
                <a:moveTo>
                  <a:pt x="0" y="0"/>
                </a:moveTo>
                <a:lnTo>
                  <a:pt x="11069253" y="0"/>
                </a:lnTo>
                <a:lnTo>
                  <a:pt x="11069253" y="8426468"/>
                </a:lnTo>
                <a:lnTo>
                  <a:pt x="0" y="842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로그인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64805" y="4076700"/>
            <a:ext cx="397958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/api/doctor/login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 면허 번호와 비밀번호로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로그인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로그인 성공 시 액세스 토큰 반환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4409" y="339725"/>
            <a:ext cx="907653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-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환자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등록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(AI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맞춤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생성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)</a:t>
            </a:r>
          </a:p>
        </p:txBody>
      </p:sp>
      <p:sp>
        <p:nvSpPr>
          <p:cNvPr id="5" name="Freeform 5"/>
          <p:cNvSpPr/>
          <p:nvPr/>
        </p:nvSpPr>
        <p:spPr>
          <a:xfrm>
            <a:off x="724409" y="1028700"/>
            <a:ext cx="11577721" cy="21624874"/>
          </a:xfrm>
          <a:custGeom>
            <a:avLst/>
            <a:gdLst/>
            <a:ahLst/>
            <a:cxnLst/>
            <a:rect l="l" t="t" r="r" b="b"/>
            <a:pathLst>
              <a:path w="11577721" h="21624874">
                <a:moveTo>
                  <a:pt x="0" y="0"/>
                </a:moveTo>
                <a:lnTo>
                  <a:pt x="11577722" y="0"/>
                </a:lnTo>
                <a:lnTo>
                  <a:pt x="11577722" y="21624874"/>
                </a:lnTo>
                <a:lnTo>
                  <a:pt x="0" y="2162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" r="-919" b="-83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64805" y="3724275"/>
            <a:ext cx="3979581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/api/patient/registration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의사가 새로운 환자를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시스템에 등록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환자 메일로 고유 코드 전송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펴닝 테이블에 기록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4409" y="339725"/>
            <a:ext cx="907653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환자 등록 (AI 맞춤 의사 생성)</a:t>
            </a:r>
          </a:p>
        </p:txBody>
      </p:sp>
      <p:sp>
        <p:nvSpPr>
          <p:cNvPr id="6" name="Freeform 6"/>
          <p:cNvSpPr/>
          <p:nvPr/>
        </p:nvSpPr>
        <p:spPr>
          <a:xfrm>
            <a:off x="724409" y="-10085362"/>
            <a:ext cx="11577721" cy="21624874"/>
          </a:xfrm>
          <a:custGeom>
            <a:avLst/>
            <a:gdLst/>
            <a:ahLst/>
            <a:cxnLst/>
            <a:rect l="l" t="t" r="r" b="b"/>
            <a:pathLst>
              <a:path w="11577721" h="21624874">
                <a:moveTo>
                  <a:pt x="0" y="0"/>
                </a:moveTo>
                <a:lnTo>
                  <a:pt x="11577722" y="0"/>
                </a:lnTo>
                <a:lnTo>
                  <a:pt x="11577722" y="21624874"/>
                </a:lnTo>
                <a:lnTo>
                  <a:pt x="0" y="21624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9" r="-919" b="-836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64805" y="3724275"/>
            <a:ext cx="3979581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/api/patient/registration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의사가 새로운 환자를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시스템에 등록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환자 메일로 고유 코드 전송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펴닝 테이블에 기록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576311"/>
            <a:ext cx="18288000" cy="7134378"/>
            <a:chOff x="0" y="0"/>
            <a:chExt cx="23876188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76246" cy="9314434"/>
            </a:xfrm>
            <a:custGeom>
              <a:avLst/>
              <a:gdLst/>
              <a:ahLst/>
              <a:cxnLst/>
              <a:rect l="l" t="t" r="r" b="b"/>
              <a:pathLst>
                <a:path w="23876246" h="9314434">
                  <a:moveTo>
                    <a:pt x="0" y="0"/>
                  </a:moveTo>
                  <a:lnTo>
                    <a:pt x="23876246" y="0"/>
                  </a:lnTo>
                  <a:lnTo>
                    <a:pt x="23876246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91" y="2401831"/>
            <a:ext cx="17338618" cy="5483338"/>
          </a:xfrm>
          <a:custGeom>
            <a:avLst/>
            <a:gdLst/>
            <a:ahLst/>
            <a:cxnLst/>
            <a:rect l="l" t="t" r="r" b="b"/>
            <a:pathLst>
              <a:path w="17338618" h="5483338">
                <a:moveTo>
                  <a:pt x="0" y="0"/>
                </a:moveTo>
                <a:lnTo>
                  <a:pt x="17338618" y="0"/>
                </a:lnTo>
                <a:lnTo>
                  <a:pt x="17338618" y="5483338"/>
                </a:lnTo>
                <a:lnTo>
                  <a:pt x="0" y="54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1829" y="6033872"/>
            <a:ext cx="1215662" cy="935125"/>
          </a:xfrm>
          <a:custGeom>
            <a:avLst/>
            <a:gdLst/>
            <a:ahLst/>
            <a:cxnLst/>
            <a:rect l="l" t="t" r="r" b="b"/>
            <a:pathLst>
              <a:path w="1215662" h="935125">
                <a:moveTo>
                  <a:pt x="0" y="0"/>
                </a:moveTo>
                <a:lnTo>
                  <a:pt x="1215662" y="0"/>
                </a:lnTo>
                <a:lnTo>
                  <a:pt x="1215662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333924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99103" y="1318252"/>
            <a:ext cx="12222602" cy="8280813"/>
          </a:xfrm>
          <a:custGeom>
            <a:avLst/>
            <a:gdLst/>
            <a:ahLst/>
            <a:cxnLst/>
            <a:rect l="l" t="t" r="r" b="b"/>
            <a:pathLst>
              <a:path w="12222602" h="8280813">
                <a:moveTo>
                  <a:pt x="0" y="0"/>
                </a:moveTo>
                <a:lnTo>
                  <a:pt x="12222601" y="0"/>
                </a:lnTo>
                <a:lnTo>
                  <a:pt x="12222601" y="8280812"/>
                </a:lnTo>
                <a:lnTo>
                  <a:pt x="0" y="8280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환자 - 로그인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64805" y="4076700"/>
            <a:ext cx="397958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/api/patient/login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환자가 본인에게 할당된 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고유 코드로 로그인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로그인 성공 시 액세스 토큰 반환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4359528" y="1528606"/>
            <a:ext cx="3519234" cy="7860104"/>
            <a:chOff x="0" y="0"/>
            <a:chExt cx="4775764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5823" cy="10666561"/>
            </a:xfrm>
            <a:custGeom>
              <a:avLst/>
              <a:gdLst/>
              <a:ahLst/>
              <a:cxnLst/>
              <a:rect l="l" t="t" r="r" b="b"/>
              <a:pathLst>
                <a:path w="4775823" h="10666561">
                  <a:moveTo>
                    <a:pt x="0" y="0"/>
                  </a:moveTo>
                  <a:lnTo>
                    <a:pt x="4775823" y="0"/>
                  </a:lnTo>
                  <a:lnTo>
                    <a:pt x="4775823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79734" y="1324808"/>
            <a:ext cx="13866164" cy="8267700"/>
          </a:xfrm>
          <a:custGeom>
            <a:avLst/>
            <a:gdLst/>
            <a:ahLst/>
            <a:cxnLst/>
            <a:rect l="l" t="t" r="r" b="b"/>
            <a:pathLst>
              <a:path w="13866164" h="8267700">
                <a:moveTo>
                  <a:pt x="0" y="0"/>
                </a:moveTo>
                <a:lnTo>
                  <a:pt x="13866164" y="0"/>
                </a:lnTo>
                <a:lnTo>
                  <a:pt x="13866164" y="8267700"/>
                </a:lnTo>
                <a:lnTo>
                  <a:pt x="0" y="82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환자 - 채팅 상담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18890" y="3019425"/>
            <a:ext cx="3000511" cy="423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/api/chat/send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환자가 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채팅 메시지 전송,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 AI로부터 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맞춤 답변을 받음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api/doctor-ai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/chatbot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사용자 메시지에 대한 AI 응답 생성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576311"/>
            <a:ext cx="18288000" cy="7134378"/>
            <a:chOff x="0" y="0"/>
            <a:chExt cx="23876188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76246" cy="9314434"/>
            </a:xfrm>
            <a:custGeom>
              <a:avLst/>
              <a:gdLst/>
              <a:ahLst/>
              <a:cxnLst/>
              <a:rect l="l" t="t" r="r" b="b"/>
              <a:pathLst>
                <a:path w="23876246" h="9314434">
                  <a:moveTo>
                    <a:pt x="0" y="0"/>
                  </a:moveTo>
                  <a:lnTo>
                    <a:pt x="23876246" y="0"/>
                  </a:lnTo>
                  <a:lnTo>
                    <a:pt x="23876246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91" y="2401831"/>
            <a:ext cx="17338618" cy="5483338"/>
          </a:xfrm>
          <a:custGeom>
            <a:avLst/>
            <a:gdLst/>
            <a:ahLst/>
            <a:cxnLst/>
            <a:rect l="l" t="t" r="r" b="b"/>
            <a:pathLst>
              <a:path w="17338618" h="5483338">
                <a:moveTo>
                  <a:pt x="0" y="0"/>
                </a:moveTo>
                <a:lnTo>
                  <a:pt x="17338618" y="0"/>
                </a:lnTo>
                <a:lnTo>
                  <a:pt x="17338618" y="5483338"/>
                </a:lnTo>
                <a:lnTo>
                  <a:pt x="0" y="54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1829" y="6033872"/>
            <a:ext cx="1215662" cy="935125"/>
          </a:xfrm>
          <a:custGeom>
            <a:avLst/>
            <a:gdLst/>
            <a:ahLst/>
            <a:cxnLst/>
            <a:rect l="l" t="t" r="r" b="b"/>
            <a:pathLst>
              <a:path w="1215662" h="935125">
                <a:moveTo>
                  <a:pt x="0" y="0"/>
                </a:moveTo>
                <a:lnTo>
                  <a:pt x="1215662" y="0"/>
                </a:lnTo>
                <a:lnTo>
                  <a:pt x="1215662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333924" y="6033872"/>
            <a:ext cx="1215662" cy="935125"/>
          </a:xfrm>
          <a:custGeom>
            <a:avLst/>
            <a:gdLst/>
            <a:ahLst/>
            <a:cxnLst/>
            <a:rect l="l" t="t" r="r" b="b"/>
            <a:pathLst>
              <a:path w="1215662" h="935125">
                <a:moveTo>
                  <a:pt x="0" y="0"/>
                </a:moveTo>
                <a:lnTo>
                  <a:pt x="1215663" y="0"/>
                </a:lnTo>
                <a:lnTo>
                  <a:pt x="1215663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091791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8" y="0"/>
                </a:lnTo>
                <a:lnTo>
                  <a:pt x="1208468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935757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7079531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10973" y="1343858"/>
            <a:ext cx="7272909" cy="8229600"/>
          </a:xfrm>
          <a:custGeom>
            <a:avLst/>
            <a:gdLst/>
            <a:ahLst/>
            <a:cxnLst/>
            <a:rect l="l" t="t" r="r" b="b"/>
            <a:pathLst>
              <a:path w="7272909" h="8229600">
                <a:moveTo>
                  <a:pt x="0" y="0"/>
                </a:moveTo>
                <a:lnTo>
                  <a:pt x="7272909" y="0"/>
                </a:lnTo>
                <a:lnTo>
                  <a:pt x="72729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1226599"/>
            <a:ext cx="10670034" cy="8346860"/>
          </a:xfrm>
          <a:custGeom>
            <a:avLst/>
            <a:gdLst/>
            <a:ahLst/>
            <a:cxnLst/>
            <a:rect l="l" t="t" r="r" b="b"/>
            <a:pathLst>
              <a:path w="10670034" h="8346860">
                <a:moveTo>
                  <a:pt x="0" y="0"/>
                </a:moveTo>
                <a:lnTo>
                  <a:pt x="10670034" y="0"/>
                </a:lnTo>
                <a:lnTo>
                  <a:pt x="10670034" y="8346859"/>
                </a:lnTo>
                <a:lnTo>
                  <a:pt x="0" y="8346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464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환자 목록 조회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64805" y="4429125"/>
            <a:ext cx="397958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/api/patient/list?page={page}&amp;size={size}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의사의 환자 목록을 조회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-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환자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정보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상세</a:t>
            </a:r>
            <a:r>
              <a:rPr lang="en-US" sz="3999" dirty="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 </a:t>
            </a:r>
            <a:r>
              <a:rPr lang="en-US" sz="3999" dirty="0" err="1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조회</a:t>
            </a:r>
            <a:endParaRPr lang="en-US" sz="3999" dirty="0">
              <a:solidFill>
                <a:srgbClr val="0E868C"/>
              </a:solidFill>
              <a:latin typeface="TDTD와이드"/>
              <a:ea typeface="TDTD와이드"/>
              <a:cs typeface="TDTD와이드"/>
              <a:sym typeface="TDTD와이드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322340" y="1028700"/>
            <a:ext cx="8250176" cy="15980971"/>
          </a:xfrm>
          <a:custGeom>
            <a:avLst/>
            <a:gdLst/>
            <a:ahLst/>
            <a:cxnLst/>
            <a:rect l="l" t="t" r="r" b="b"/>
            <a:pathLst>
              <a:path w="8250176" h="15980971">
                <a:moveTo>
                  <a:pt x="0" y="0"/>
                </a:moveTo>
                <a:lnTo>
                  <a:pt x="8250176" y="0"/>
                </a:lnTo>
                <a:lnTo>
                  <a:pt x="8250176" y="15980971"/>
                </a:lnTo>
                <a:lnTo>
                  <a:pt x="0" y="1598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64805" y="4429125"/>
            <a:ext cx="397958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/api/patient/{patientId}/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detail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특정 환자의 상세 정보를 조회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515381" y="3812656"/>
            <a:ext cx="904875" cy="904875"/>
            <a:chOff x="0" y="0"/>
            <a:chExt cx="2333600" cy="233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3498" cy="2333498"/>
            </a:xfrm>
            <a:custGeom>
              <a:avLst/>
              <a:gdLst/>
              <a:ahLst/>
              <a:cxnLst/>
              <a:rect l="l" t="t" r="r" b="b"/>
              <a:pathLst>
                <a:path w="2333498" h="2333498">
                  <a:moveTo>
                    <a:pt x="0" y="1166749"/>
                  </a:moveTo>
                  <a:cubicBezTo>
                    <a:pt x="0" y="522351"/>
                    <a:pt x="522351" y="0"/>
                    <a:pt x="1166749" y="0"/>
                  </a:cubicBezTo>
                  <a:cubicBezTo>
                    <a:pt x="1811147" y="0"/>
                    <a:pt x="2333498" y="522351"/>
                    <a:pt x="2333498" y="1166749"/>
                  </a:cubicBezTo>
                  <a:cubicBezTo>
                    <a:pt x="2333498" y="1811147"/>
                    <a:pt x="1811147" y="2333498"/>
                    <a:pt x="1166749" y="2333498"/>
                  </a:cubicBezTo>
                  <a:cubicBezTo>
                    <a:pt x="522351" y="2333498"/>
                    <a:pt x="0" y="1811147"/>
                    <a:pt x="0" y="1166749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15381" y="5423157"/>
            <a:ext cx="904875" cy="904875"/>
            <a:chOff x="0" y="0"/>
            <a:chExt cx="2333600" cy="2333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3498" cy="2333498"/>
            </a:xfrm>
            <a:custGeom>
              <a:avLst/>
              <a:gdLst/>
              <a:ahLst/>
              <a:cxnLst/>
              <a:rect l="l" t="t" r="r" b="b"/>
              <a:pathLst>
                <a:path w="2333498" h="2333498">
                  <a:moveTo>
                    <a:pt x="0" y="1166749"/>
                  </a:moveTo>
                  <a:cubicBezTo>
                    <a:pt x="0" y="522351"/>
                    <a:pt x="522351" y="0"/>
                    <a:pt x="1166749" y="0"/>
                  </a:cubicBezTo>
                  <a:cubicBezTo>
                    <a:pt x="1811147" y="0"/>
                    <a:pt x="2333498" y="522351"/>
                    <a:pt x="2333498" y="1166749"/>
                  </a:cubicBezTo>
                  <a:cubicBezTo>
                    <a:pt x="2333498" y="1811147"/>
                    <a:pt x="1811147" y="2333498"/>
                    <a:pt x="1166749" y="2333498"/>
                  </a:cubicBezTo>
                  <a:cubicBezTo>
                    <a:pt x="522351" y="2333498"/>
                    <a:pt x="0" y="1811147"/>
                    <a:pt x="0" y="1166749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15381" y="7109082"/>
            <a:ext cx="904875" cy="904875"/>
            <a:chOff x="0" y="0"/>
            <a:chExt cx="2333600" cy="2333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3498" cy="2333498"/>
            </a:xfrm>
            <a:custGeom>
              <a:avLst/>
              <a:gdLst/>
              <a:ahLst/>
              <a:cxnLst/>
              <a:rect l="l" t="t" r="r" b="b"/>
              <a:pathLst>
                <a:path w="2333498" h="2333498">
                  <a:moveTo>
                    <a:pt x="0" y="1166749"/>
                  </a:moveTo>
                  <a:cubicBezTo>
                    <a:pt x="0" y="522351"/>
                    <a:pt x="522351" y="0"/>
                    <a:pt x="1166749" y="0"/>
                  </a:cubicBezTo>
                  <a:cubicBezTo>
                    <a:pt x="1811147" y="0"/>
                    <a:pt x="2333498" y="522351"/>
                    <a:pt x="2333498" y="1166749"/>
                  </a:cubicBezTo>
                  <a:cubicBezTo>
                    <a:pt x="2333498" y="1811147"/>
                    <a:pt x="1811147" y="2333498"/>
                    <a:pt x="1166749" y="2333498"/>
                  </a:cubicBezTo>
                  <a:cubicBezTo>
                    <a:pt x="522351" y="2333498"/>
                    <a:pt x="0" y="1811147"/>
                    <a:pt x="0" y="1166749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17625" y="1401571"/>
            <a:ext cx="1525275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목차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1236" y="3974549"/>
            <a:ext cx="753165" cy="57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687">
                <a:solidFill>
                  <a:srgbClr val="FFFFF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1236" y="5585050"/>
            <a:ext cx="753165" cy="57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687">
                <a:solidFill>
                  <a:srgbClr val="FFFFF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1236" y="7270975"/>
            <a:ext cx="753165" cy="57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687">
                <a:solidFill>
                  <a:srgbClr val="FFFFF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59483" y="3888856"/>
            <a:ext cx="360281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프로젝트 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59483" y="5499357"/>
            <a:ext cx="360281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59483" y="7185282"/>
            <a:ext cx="381313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남은 일정 계획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환자 정보 상세 조회</a:t>
            </a:r>
          </a:p>
        </p:txBody>
      </p:sp>
      <p:sp>
        <p:nvSpPr>
          <p:cNvPr id="6" name="Freeform 6"/>
          <p:cNvSpPr/>
          <p:nvPr/>
        </p:nvSpPr>
        <p:spPr>
          <a:xfrm>
            <a:off x="2322340" y="-4869033"/>
            <a:ext cx="8250176" cy="15980971"/>
          </a:xfrm>
          <a:custGeom>
            <a:avLst/>
            <a:gdLst/>
            <a:ahLst/>
            <a:cxnLst/>
            <a:rect l="l" t="t" r="r" b="b"/>
            <a:pathLst>
              <a:path w="8250176" h="15980971">
                <a:moveTo>
                  <a:pt x="0" y="0"/>
                </a:moveTo>
                <a:lnTo>
                  <a:pt x="8250176" y="0"/>
                </a:lnTo>
                <a:lnTo>
                  <a:pt x="8250176" y="15980971"/>
                </a:lnTo>
                <a:lnTo>
                  <a:pt x="0" y="1598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964805" y="3371850"/>
            <a:ext cx="3979581" cy="353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api/doctor-ai/summarize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채팅 내용을 바탕으로 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요약 보고서 생성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/api/summary/patientSummary/{patientId}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특정 환자에 대한 요약 보고서를 조회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49891" y="1528606"/>
            <a:ext cx="4609409" cy="7860104"/>
            <a:chOff x="0" y="0"/>
            <a:chExt cx="6255182" cy="10666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55240" cy="10666561"/>
            </a:xfrm>
            <a:custGeom>
              <a:avLst/>
              <a:gdLst/>
              <a:ahLst/>
              <a:cxnLst/>
              <a:rect l="l" t="t" r="r" b="b"/>
              <a:pathLst>
                <a:path w="6255240" h="10666561">
                  <a:moveTo>
                    <a:pt x="0" y="0"/>
                  </a:moveTo>
                  <a:lnTo>
                    <a:pt x="6255240" y="0"/>
                  </a:lnTo>
                  <a:lnTo>
                    <a:pt x="6255240" y="10666561"/>
                  </a:lnTo>
                  <a:lnTo>
                    <a:pt x="0" y="10666561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614226" y="1028700"/>
            <a:ext cx="7772434" cy="8985473"/>
          </a:xfrm>
          <a:custGeom>
            <a:avLst/>
            <a:gdLst/>
            <a:ahLst/>
            <a:cxnLst/>
            <a:rect l="l" t="t" r="r" b="b"/>
            <a:pathLst>
              <a:path w="7772434" h="8985473">
                <a:moveTo>
                  <a:pt x="0" y="0"/>
                </a:moveTo>
                <a:lnTo>
                  <a:pt x="7772434" y="0"/>
                </a:lnTo>
                <a:lnTo>
                  <a:pt x="7772434" y="8985473"/>
                </a:lnTo>
                <a:lnTo>
                  <a:pt x="0" y="8985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4409" y="339725"/>
            <a:ext cx="777243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의사 - 대화 내역 조회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64805" y="3900487"/>
            <a:ext cx="3979581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0E868C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/api/chat/history/doctor?patientId={patientId}&amp;page={page}&amp;size={size}</a:t>
            </a:r>
          </a:p>
          <a:p>
            <a:pPr algn="l">
              <a:lnSpc>
                <a:spcPts val="2785"/>
              </a:lnSpc>
            </a:pPr>
            <a:endParaRPr lang="en-US" sz="2321">
              <a:solidFill>
                <a:srgbClr val="0E868C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특정 환자의 채팅 내역을</a:t>
            </a:r>
          </a:p>
          <a:p>
            <a:pPr algn="l">
              <a:lnSpc>
                <a:spcPts val="2785"/>
              </a:lnSpc>
            </a:pPr>
            <a:r>
              <a:rPr lang="en-US" sz="2321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시간순으로 조회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576311"/>
            <a:ext cx="18288000" cy="7134378"/>
            <a:chOff x="0" y="0"/>
            <a:chExt cx="23876188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76246" cy="9314434"/>
            </a:xfrm>
            <a:custGeom>
              <a:avLst/>
              <a:gdLst/>
              <a:ahLst/>
              <a:cxnLst/>
              <a:rect l="l" t="t" r="r" b="b"/>
              <a:pathLst>
                <a:path w="23876246" h="9314434">
                  <a:moveTo>
                    <a:pt x="0" y="0"/>
                  </a:moveTo>
                  <a:lnTo>
                    <a:pt x="23876246" y="0"/>
                  </a:lnTo>
                  <a:lnTo>
                    <a:pt x="23876246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91" y="2401831"/>
            <a:ext cx="17338618" cy="5483338"/>
          </a:xfrm>
          <a:custGeom>
            <a:avLst/>
            <a:gdLst/>
            <a:ahLst/>
            <a:cxnLst/>
            <a:rect l="l" t="t" r="r" b="b"/>
            <a:pathLst>
              <a:path w="17338618" h="5483338">
                <a:moveTo>
                  <a:pt x="0" y="0"/>
                </a:moveTo>
                <a:lnTo>
                  <a:pt x="17338618" y="0"/>
                </a:lnTo>
                <a:lnTo>
                  <a:pt x="17338618" y="5483338"/>
                </a:lnTo>
                <a:lnTo>
                  <a:pt x="0" y="54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9022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341118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091791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8" y="0"/>
                </a:lnTo>
                <a:lnTo>
                  <a:pt x="1208468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026620" y="3959175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541972" y="3959175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935757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079531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82466" y="1806278"/>
            <a:ext cx="8229000" cy="6674445"/>
            <a:chOff x="0" y="0"/>
            <a:chExt cx="11483832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83891" cy="9314434"/>
            </a:xfrm>
            <a:custGeom>
              <a:avLst/>
              <a:gdLst/>
              <a:ahLst/>
              <a:cxnLst/>
              <a:rect l="l" t="t" r="r" b="b"/>
              <a:pathLst>
                <a:path w="11483891" h="9314434">
                  <a:moveTo>
                    <a:pt x="0" y="0"/>
                  </a:moveTo>
                  <a:lnTo>
                    <a:pt x="11483891" y="0"/>
                  </a:lnTo>
                  <a:lnTo>
                    <a:pt x="11483891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11596" y="2037083"/>
            <a:ext cx="6988459" cy="123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70"/>
              </a:lnSpc>
            </a:pPr>
            <a:r>
              <a:rPr lang="en-US" sz="7193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대화 패턴 추적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7031" y="3927545"/>
            <a:ext cx="7799871" cy="369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7819" lvl="1" indent="-523909" algn="l">
              <a:lnSpc>
                <a:spcPts val="5823"/>
              </a:lnSpc>
              <a:buFont typeface="Arial"/>
              <a:buChar char="•"/>
            </a:pPr>
            <a:r>
              <a:rPr lang="en-US" sz="4853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AI가 대화 패턴을 추적</a:t>
            </a:r>
          </a:p>
          <a:p>
            <a:pPr algn="l">
              <a:lnSpc>
                <a:spcPts val="5823"/>
              </a:lnSpc>
            </a:pPr>
            <a:endParaRPr lang="en-US" sz="4853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marL="1047819" lvl="1" indent="-523909" algn="l">
              <a:lnSpc>
                <a:spcPts val="5823"/>
              </a:lnSpc>
              <a:buFont typeface="Arial"/>
              <a:buChar char="•"/>
            </a:pPr>
            <a:r>
              <a:rPr lang="en-US" sz="4853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위험 판단</a:t>
            </a:r>
          </a:p>
          <a:p>
            <a:pPr algn="l">
              <a:lnSpc>
                <a:spcPts val="5823"/>
              </a:lnSpc>
            </a:pPr>
            <a:endParaRPr lang="en-US" sz="4853">
              <a:solidFill>
                <a:srgbClr val="211E42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  <a:p>
            <a:pPr marL="1047819" lvl="1" indent="-523909" algn="l">
              <a:lnSpc>
                <a:spcPts val="5823"/>
              </a:lnSpc>
              <a:buFont typeface="Arial"/>
              <a:buChar char="•"/>
            </a:pPr>
            <a:r>
              <a:rPr lang="en-US" sz="4853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의사에게 메일 전송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08942" y="2958129"/>
            <a:ext cx="6150358" cy="4661569"/>
            <a:chOff x="0" y="0"/>
            <a:chExt cx="8200478" cy="6215425"/>
          </a:xfrm>
        </p:grpSpPr>
        <p:sp>
          <p:nvSpPr>
            <p:cNvPr id="8" name="Freeform 8"/>
            <p:cNvSpPr/>
            <p:nvPr/>
          </p:nvSpPr>
          <p:spPr>
            <a:xfrm>
              <a:off x="234229" y="183074"/>
              <a:ext cx="7703846" cy="4814904"/>
            </a:xfrm>
            <a:custGeom>
              <a:avLst/>
              <a:gdLst/>
              <a:ahLst/>
              <a:cxnLst/>
              <a:rect l="l" t="t" r="r" b="b"/>
              <a:pathLst>
                <a:path w="7703846" h="4814904">
                  <a:moveTo>
                    <a:pt x="0" y="0"/>
                  </a:moveTo>
                  <a:lnTo>
                    <a:pt x="7703846" y="0"/>
                  </a:lnTo>
                  <a:lnTo>
                    <a:pt x="7703846" y="4814904"/>
                  </a:lnTo>
                  <a:lnTo>
                    <a:pt x="0" y="481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800" r="-231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200478" cy="6215425"/>
            </a:xfrm>
            <a:custGeom>
              <a:avLst/>
              <a:gdLst/>
              <a:ahLst/>
              <a:cxnLst/>
              <a:rect l="l" t="t" r="r" b="b"/>
              <a:pathLst>
                <a:path w="8200478" h="6215425">
                  <a:moveTo>
                    <a:pt x="0" y="0"/>
                  </a:moveTo>
                  <a:lnTo>
                    <a:pt x="8200478" y="0"/>
                  </a:lnTo>
                  <a:lnTo>
                    <a:pt x="8200478" y="6215425"/>
                  </a:lnTo>
                  <a:lnTo>
                    <a:pt x="0" y="621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354554" y="850149"/>
            <a:ext cx="15578522" cy="18873701"/>
          </a:xfrm>
          <a:custGeom>
            <a:avLst/>
            <a:gdLst/>
            <a:ahLst/>
            <a:cxnLst/>
            <a:rect l="l" t="t" r="r" b="b"/>
            <a:pathLst>
              <a:path w="15578522" h="18873701">
                <a:moveTo>
                  <a:pt x="0" y="0"/>
                </a:moveTo>
                <a:lnTo>
                  <a:pt x="15578522" y="0"/>
                </a:lnTo>
                <a:lnTo>
                  <a:pt x="15578522" y="18873702"/>
                </a:lnTo>
                <a:lnTo>
                  <a:pt x="0" y="1887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11900" y="1622350"/>
            <a:ext cx="9226313" cy="6985800"/>
            <a:chOff x="0" y="0"/>
            <a:chExt cx="12301751" cy="9314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01810" cy="9314434"/>
            </a:xfrm>
            <a:custGeom>
              <a:avLst/>
              <a:gdLst/>
              <a:ahLst/>
              <a:cxnLst/>
              <a:rect l="l" t="t" r="r" b="b"/>
              <a:pathLst>
                <a:path w="12301810" h="9314434">
                  <a:moveTo>
                    <a:pt x="0" y="0"/>
                  </a:moveTo>
                  <a:lnTo>
                    <a:pt x="12301810" y="0"/>
                  </a:lnTo>
                  <a:lnTo>
                    <a:pt x="12301810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6463" y="4184658"/>
            <a:ext cx="8330632" cy="166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남은 일정 계획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6023" y="1028700"/>
            <a:ext cx="2085904" cy="2085904"/>
            <a:chOff x="0" y="0"/>
            <a:chExt cx="2781205" cy="278120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781205" cy="2781205"/>
              <a:chOff x="0" y="0"/>
              <a:chExt cx="2333600" cy="23336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33498" cy="2333498"/>
              </a:xfrm>
              <a:custGeom>
                <a:avLst/>
                <a:gdLst/>
                <a:ahLst/>
                <a:cxnLst/>
                <a:rect l="l" t="t" r="r" b="b"/>
                <a:pathLst>
                  <a:path w="2333498" h="2333498">
                    <a:moveTo>
                      <a:pt x="0" y="1166749"/>
                    </a:moveTo>
                    <a:cubicBezTo>
                      <a:pt x="0" y="522351"/>
                      <a:pt x="522351" y="0"/>
                      <a:pt x="1166749" y="0"/>
                    </a:cubicBezTo>
                    <a:cubicBezTo>
                      <a:pt x="1811147" y="0"/>
                      <a:pt x="2333498" y="522351"/>
                      <a:pt x="2333498" y="1166749"/>
                    </a:cubicBezTo>
                    <a:cubicBezTo>
                      <a:pt x="2333498" y="1811147"/>
                      <a:pt x="1811147" y="2333498"/>
                      <a:pt x="1166749" y="2333498"/>
                    </a:cubicBezTo>
                    <a:cubicBezTo>
                      <a:pt x="522351" y="2333498"/>
                      <a:pt x="0" y="1811147"/>
                      <a:pt x="0" y="1166749"/>
                    </a:cubicBezTo>
                    <a:close/>
                  </a:path>
                </a:pathLst>
              </a:custGeom>
              <a:solidFill>
                <a:srgbClr val="24BB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3146" y="517342"/>
              <a:ext cx="2314912" cy="1736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1"/>
                </a:lnSpc>
              </a:pPr>
              <a:r>
                <a:rPr lang="en-US" sz="8501">
                  <a:solidFill>
                    <a:srgbClr val="FFFFFF"/>
                  </a:solidFill>
                  <a:latin typeface="TDTD가시고딕"/>
                  <a:ea typeface="TDTD가시고딕"/>
                  <a:cs typeface="TDTD가시고딕"/>
                  <a:sym typeface="TDTD가시고딕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342084" y="118135"/>
            <a:ext cx="13603832" cy="10168865"/>
          </a:xfrm>
          <a:custGeom>
            <a:avLst/>
            <a:gdLst/>
            <a:ahLst/>
            <a:cxnLst/>
            <a:rect l="l" t="t" r="r" b="b"/>
            <a:pathLst>
              <a:path w="13603832" h="10168865">
                <a:moveTo>
                  <a:pt x="0" y="0"/>
                </a:moveTo>
                <a:lnTo>
                  <a:pt x="13603832" y="0"/>
                </a:lnTo>
                <a:lnTo>
                  <a:pt x="13603832" y="10168865"/>
                </a:lnTo>
                <a:lnTo>
                  <a:pt x="0" y="1016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322644" y="1539854"/>
            <a:ext cx="4025404" cy="7441868"/>
            <a:chOff x="0" y="0"/>
            <a:chExt cx="1060189" cy="19599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0189" cy="1959998"/>
            </a:xfrm>
            <a:custGeom>
              <a:avLst/>
              <a:gdLst/>
              <a:ahLst/>
              <a:cxnLst/>
              <a:rect l="l" t="t" r="r" b="b"/>
              <a:pathLst>
                <a:path w="1060189" h="1959998">
                  <a:moveTo>
                    <a:pt x="0" y="0"/>
                  </a:moveTo>
                  <a:lnTo>
                    <a:pt x="1060189" y="0"/>
                  </a:lnTo>
                  <a:lnTo>
                    <a:pt x="1060189" y="1959998"/>
                  </a:lnTo>
                  <a:lnTo>
                    <a:pt x="0" y="1959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060189" cy="1969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48048" y="6307421"/>
            <a:ext cx="2597868" cy="3979579"/>
            <a:chOff x="0" y="0"/>
            <a:chExt cx="684212" cy="10481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4212" cy="1048120"/>
            </a:xfrm>
            <a:custGeom>
              <a:avLst/>
              <a:gdLst/>
              <a:ahLst/>
              <a:cxnLst/>
              <a:rect l="l" t="t" r="r" b="b"/>
              <a:pathLst>
                <a:path w="684212" h="1048120">
                  <a:moveTo>
                    <a:pt x="0" y="0"/>
                  </a:moveTo>
                  <a:lnTo>
                    <a:pt x="684212" y="0"/>
                  </a:lnTo>
                  <a:lnTo>
                    <a:pt x="684212" y="1048120"/>
                  </a:lnTo>
                  <a:lnTo>
                    <a:pt x="0" y="1048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684212" cy="1057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719550" y="6399250"/>
            <a:ext cx="4389000" cy="2256000"/>
            <a:chOff x="0" y="0"/>
            <a:chExt cx="5852000" cy="300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2033" cy="3007995"/>
            </a:xfrm>
            <a:custGeom>
              <a:avLst/>
              <a:gdLst/>
              <a:ahLst/>
              <a:cxnLst/>
              <a:rect l="l" t="t" r="r" b="b"/>
              <a:pathLst>
                <a:path w="5852033" h="3007995">
                  <a:moveTo>
                    <a:pt x="0" y="0"/>
                  </a:moveTo>
                  <a:lnTo>
                    <a:pt x="5852033" y="0"/>
                  </a:lnTo>
                  <a:lnTo>
                    <a:pt x="5852033" y="3007995"/>
                  </a:lnTo>
                  <a:lnTo>
                    <a:pt x="0" y="300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08800" y="6399250"/>
            <a:ext cx="4389000" cy="2256000"/>
            <a:chOff x="0" y="0"/>
            <a:chExt cx="5852000" cy="3008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52033" cy="3007995"/>
            </a:xfrm>
            <a:custGeom>
              <a:avLst/>
              <a:gdLst/>
              <a:ahLst/>
              <a:cxnLst/>
              <a:rect l="l" t="t" r="r" b="b"/>
              <a:pathLst>
                <a:path w="5852033" h="3007995">
                  <a:moveTo>
                    <a:pt x="0" y="0"/>
                  </a:moveTo>
                  <a:lnTo>
                    <a:pt x="5852033" y="0"/>
                  </a:lnTo>
                  <a:lnTo>
                    <a:pt x="5852033" y="3007995"/>
                  </a:lnTo>
                  <a:lnTo>
                    <a:pt x="0" y="300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49500" y="3050750"/>
            <a:ext cx="4389000" cy="2256000"/>
            <a:chOff x="0" y="0"/>
            <a:chExt cx="5852000" cy="300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52033" cy="3007995"/>
            </a:xfrm>
            <a:custGeom>
              <a:avLst/>
              <a:gdLst/>
              <a:ahLst/>
              <a:cxnLst/>
              <a:rect l="l" t="t" r="r" b="b"/>
              <a:pathLst>
                <a:path w="5852033" h="3007995">
                  <a:moveTo>
                    <a:pt x="0" y="0"/>
                  </a:moveTo>
                  <a:lnTo>
                    <a:pt x="5852033" y="0"/>
                  </a:lnTo>
                  <a:lnTo>
                    <a:pt x="5852033" y="3007995"/>
                  </a:lnTo>
                  <a:lnTo>
                    <a:pt x="0" y="300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5550" y="3050750"/>
            <a:ext cx="4389000" cy="2256000"/>
            <a:chOff x="0" y="0"/>
            <a:chExt cx="5852000" cy="3008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52033" cy="3007995"/>
            </a:xfrm>
            <a:custGeom>
              <a:avLst/>
              <a:gdLst/>
              <a:ahLst/>
              <a:cxnLst/>
              <a:rect l="l" t="t" r="r" b="b"/>
              <a:pathLst>
                <a:path w="5852033" h="3007995">
                  <a:moveTo>
                    <a:pt x="0" y="0"/>
                  </a:moveTo>
                  <a:lnTo>
                    <a:pt x="5852033" y="0"/>
                  </a:lnTo>
                  <a:lnTo>
                    <a:pt x="5852033" y="3007995"/>
                  </a:lnTo>
                  <a:lnTo>
                    <a:pt x="0" y="300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3200" y="3050750"/>
            <a:ext cx="4389000" cy="2256000"/>
            <a:chOff x="0" y="0"/>
            <a:chExt cx="5852000" cy="3008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52033" cy="3007995"/>
            </a:xfrm>
            <a:custGeom>
              <a:avLst/>
              <a:gdLst/>
              <a:ahLst/>
              <a:cxnLst/>
              <a:rect l="l" t="t" r="r" b="b"/>
              <a:pathLst>
                <a:path w="5852033" h="3007995">
                  <a:moveTo>
                    <a:pt x="0" y="0"/>
                  </a:moveTo>
                  <a:lnTo>
                    <a:pt x="5852033" y="0"/>
                  </a:lnTo>
                  <a:lnTo>
                    <a:pt x="5852033" y="3007995"/>
                  </a:lnTo>
                  <a:lnTo>
                    <a:pt x="0" y="300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17625" y="962425"/>
            <a:ext cx="1525275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남은 일정 계획</a:t>
            </a:r>
          </a:p>
        </p:txBody>
      </p:sp>
      <p:sp>
        <p:nvSpPr>
          <p:cNvPr id="14" name="AutoShape 14"/>
          <p:cNvSpPr/>
          <p:nvPr/>
        </p:nvSpPr>
        <p:spPr>
          <a:xfrm rot="5077466">
            <a:off x="3350884" y="5572275"/>
            <a:ext cx="610033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 rot="5077466">
            <a:off x="6104684" y="6114625"/>
            <a:ext cx="610033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 rot="5077466">
            <a:off x="8854710" y="5572275"/>
            <a:ext cx="610033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 rot="5077466">
            <a:off x="11609034" y="6114625"/>
            <a:ext cx="610033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rot="5077466">
            <a:off x="14364360" y="5572275"/>
            <a:ext cx="610033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rot="10734">
            <a:off x="-420" y="5839525"/>
            <a:ext cx="18302639" cy="0"/>
          </a:xfrm>
          <a:prstGeom prst="line">
            <a:avLst/>
          </a:prstGeom>
          <a:ln w="19050" cap="rnd">
            <a:solidFill>
              <a:srgbClr val="AAE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675751" y="3151915"/>
            <a:ext cx="39445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~11/10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775" y="3963052"/>
            <a:ext cx="394815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기능 개발 마무리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85651" y="3151915"/>
            <a:ext cx="3948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~11/16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185651" y="3963028"/>
            <a:ext cx="394815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백엔드 배포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5325" y="3151915"/>
            <a:ext cx="3948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11/24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97301" y="3963028"/>
            <a:ext cx="394395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완료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31893" y="6560165"/>
            <a:ext cx="39439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~11/13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31875" y="7371294"/>
            <a:ext cx="3943950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9"/>
              </a:lnSpc>
            </a:pPr>
            <a:r>
              <a:rPr lang="en-US" sz="42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피드백 반영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43543" y="6560165"/>
            <a:ext cx="39439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~11/23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41549" y="7371294"/>
            <a:ext cx="394815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11E42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통합 테스트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464350" y="5665450"/>
            <a:ext cx="367200" cy="367200"/>
            <a:chOff x="0" y="0"/>
            <a:chExt cx="489600" cy="489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9585" cy="489585"/>
            </a:xfrm>
            <a:custGeom>
              <a:avLst/>
              <a:gdLst/>
              <a:ahLst/>
              <a:cxnLst/>
              <a:rect l="l" t="t" r="r" b="b"/>
              <a:pathLst>
                <a:path w="489585" h="489585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cubicBezTo>
                    <a:pt x="380111" y="0"/>
                    <a:pt x="489585" y="109601"/>
                    <a:pt x="489585" y="244856"/>
                  </a:cubicBezTo>
                  <a:cubicBezTo>
                    <a:pt x="489585" y="380111"/>
                    <a:pt x="379984" y="489585"/>
                    <a:pt x="244856" y="489585"/>
                  </a:cubicBezTo>
                  <a:cubicBezTo>
                    <a:pt x="109728" y="489585"/>
                    <a:pt x="0" y="379984"/>
                    <a:pt x="0" y="244856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219712" y="5665450"/>
            <a:ext cx="367200" cy="367200"/>
            <a:chOff x="0" y="0"/>
            <a:chExt cx="489600" cy="4896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9585" cy="489585"/>
            </a:xfrm>
            <a:custGeom>
              <a:avLst/>
              <a:gdLst/>
              <a:ahLst/>
              <a:cxnLst/>
              <a:rect l="l" t="t" r="r" b="b"/>
              <a:pathLst>
                <a:path w="489585" h="489585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cubicBezTo>
                    <a:pt x="380111" y="0"/>
                    <a:pt x="489585" y="109601"/>
                    <a:pt x="489585" y="244856"/>
                  </a:cubicBezTo>
                  <a:cubicBezTo>
                    <a:pt x="489585" y="380111"/>
                    <a:pt x="379984" y="489585"/>
                    <a:pt x="244856" y="489585"/>
                  </a:cubicBezTo>
                  <a:cubicBezTo>
                    <a:pt x="109728" y="489585"/>
                    <a:pt x="0" y="379984"/>
                    <a:pt x="0" y="244856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75076" y="5665450"/>
            <a:ext cx="367200" cy="367200"/>
            <a:chOff x="0" y="0"/>
            <a:chExt cx="489600" cy="4896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9585" cy="489585"/>
            </a:xfrm>
            <a:custGeom>
              <a:avLst/>
              <a:gdLst/>
              <a:ahLst/>
              <a:cxnLst/>
              <a:rect l="l" t="t" r="r" b="b"/>
              <a:pathLst>
                <a:path w="489585" h="489585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cubicBezTo>
                    <a:pt x="380111" y="0"/>
                    <a:pt x="489585" y="109601"/>
                    <a:pt x="489585" y="244856"/>
                  </a:cubicBezTo>
                  <a:cubicBezTo>
                    <a:pt x="489585" y="380111"/>
                    <a:pt x="379984" y="489585"/>
                    <a:pt x="244856" y="489585"/>
                  </a:cubicBezTo>
                  <a:cubicBezTo>
                    <a:pt x="109728" y="489585"/>
                    <a:pt x="0" y="379984"/>
                    <a:pt x="0" y="244856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730438" y="5665450"/>
            <a:ext cx="367200" cy="367200"/>
            <a:chOff x="0" y="0"/>
            <a:chExt cx="489600" cy="4896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9585" cy="489585"/>
            </a:xfrm>
            <a:custGeom>
              <a:avLst/>
              <a:gdLst/>
              <a:ahLst/>
              <a:cxnLst/>
              <a:rect l="l" t="t" r="r" b="b"/>
              <a:pathLst>
                <a:path w="489585" h="489585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cubicBezTo>
                    <a:pt x="380111" y="0"/>
                    <a:pt x="489585" y="109601"/>
                    <a:pt x="489585" y="244856"/>
                  </a:cubicBezTo>
                  <a:cubicBezTo>
                    <a:pt x="489585" y="380111"/>
                    <a:pt x="379984" y="489585"/>
                    <a:pt x="244856" y="489585"/>
                  </a:cubicBezTo>
                  <a:cubicBezTo>
                    <a:pt x="109728" y="489585"/>
                    <a:pt x="0" y="379984"/>
                    <a:pt x="0" y="244856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485800" y="5665450"/>
            <a:ext cx="367200" cy="367200"/>
            <a:chOff x="0" y="0"/>
            <a:chExt cx="489600" cy="4896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89585" cy="489585"/>
            </a:xfrm>
            <a:custGeom>
              <a:avLst/>
              <a:gdLst/>
              <a:ahLst/>
              <a:cxnLst/>
              <a:rect l="l" t="t" r="r" b="b"/>
              <a:pathLst>
                <a:path w="489585" h="489585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cubicBezTo>
                    <a:pt x="380111" y="0"/>
                    <a:pt x="489585" y="109601"/>
                    <a:pt x="489585" y="244856"/>
                  </a:cubicBezTo>
                  <a:cubicBezTo>
                    <a:pt x="489585" y="380111"/>
                    <a:pt x="379984" y="489585"/>
                    <a:pt x="244856" y="489585"/>
                  </a:cubicBezTo>
                  <a:cubicBezTo>
                    <a:pt x="109728" y="489585"/>
                    <a:pt x="0" y="379984"/>
                    <a:pt x="0" y="244856"/>
                  </a:cubicBezTo>
                  <a:close/>
                </a:path>
              </a:pathLst>
            </a:custGeom>
            <a:solidFill>
              <a:srgbClr val="24BBC4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86100" y="2724630"/>
            <a:ext cx="800182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감사합니다</a:t>
            </a:r>
          </a:p>
        </p:txBody>
      </p:sp>
      <p:sp>
        <p:nvSpPr>
          <p:cNvPr id="4" name="Freeform 4"/>
          <p:cNvSpPr/>
          <p:nvPr/>
        </p:nvSpPr>
        <p:spPr>
          <a:xfrm>
            <a:off x="8994963" y="1260048"/>
            <a:ext cx="8547630" cy="8566392"/>
          </a:xfrm>
          <a:custGeom>
            <a:avLst/>
            <a:gdLst/>
            <a:ahLst/>
            <a:cxnLst/>
            <a:rect l="l" t="t" r="r" b="b"/>
            <a:pathLst>
              <a:path w="8547630" h="8566392">
                <a:moveTo>
                  <a:pt x="0" y="0"/>
                </a:moveTo>
                <a:lnTo>
                  <a:pt x="8547630" y="0"/>
                </a:lnTo>
                <a:lnTo>
                  <a:pt x="8547630" y="8566392"/>
                </a:lnTo>
                <a:lnTo>
                  <a:pt x="0" y="856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30233" y="6120862"/>
            <a:ext cx="361967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013" spc="241">
                <a:solidFill>
                  <a:srgbClr val="101010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팀 님부스2000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0233" y="6832715"/>
            <a:ext cx="625166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3013" spc="241">
                <a:solidFill>
                  <a:srgbClr val="101010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김건우 김정은 김혜진 박한빈 임혜정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1463040"/>
            <a:ext cx="18288000" cy="7360920"/>
          </a:xfrm>
          <a:custGeom>
            <a:avLst/>
            <a:gdLst/>
            <a:ahLst/>
            <a:cxnLst/>
            <a:rect l="l" t="t" r="r" b="b"/>
            <a:pathLst>
              <a:path w="18288000" h="7360920">
                <a:moveTo>
                  <a:pt x="0" y="0"/>
                </a:moveTo>
                <a:lnTo>
                  <a:pt x="18288000" y="0"/>
                </a:lnTo>
                <a:lnTo>
                  <a:pt x="18288000" y="7360920"/>
                </a:lnTo>
                <a:lnTo>
                  <a:pt x="0" y="736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1900" y="1622350"/>
            <a:ext cx="9226313" cy="6985800"/>
            <a:chOff x="0" y="0"/>
            <a:chExt cx="12301751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1810" cy="9314434"/>
            </a:xfrm>
            <a:custGeom>
              <a:avLst/>
              <a:gdLst/>
              <a:ahLst/>
              <a:cxnLst/>
              <a:rect l="l" t="t" r="r" b="b"/>
              <a:pathLst>
                <a:path w="12301810" h="9314434">
                  <a:moveTo>
                    <a:pt x="0" y="0"/>
                  </a:moveTo>
                  <a:lnTo>
                    <a:pt x="12301810" y="0"/>
                  </a:lnTo>
                  <a:lnTo>
                    <a:pt x="12301810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3019" y="4184658"/>
            <a:ext cx="8874087" cy="166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프로젝트 소개</a:t>
            </a:r>
          </a:p>
        </p:txBody>
      </p:sp>
      <p:sp>
        <p:nvSpPr>
          <p:cNvPr id="6" name="Freeform 6"/>
          <p:cNvSpPr/>
          <p:nvPr/>
        </p:nvSpPr>
        <p:spPr>
          <a:xfrm>
            <a:off x="10827106" y="1117420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86023" y="1028700"/>
            <a:ext cx="2085904" cy="2085904"/>
            <a:chOff x="0" y="0"/>
            <a:chExt cx="2781205" cy="278120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781205" cy="2781205"/>
              <a:chOff x="0" y="0"/>
              <a:chExt cx="2333600" cy="23336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33498" cy="2333498"/>
              </a:xfrm>
              <a:custGeom>
                <a:avLst/>
                <a:gdLst/>
                <a:ahLst/>
                <a:cxnLst/>
                <a:rect l="l" t="t" r="r" b="b"/>
                <a:pathLst>
                  <a:path w="2333498" h="2333498">
                    <a:moveTo>
                      <a:pt x="0" y="1166749"/>
                    </a:moveTo>
                    <a:cubicBezTo>
                      <a:pt x="0" y="522351"/>
                      <a:pt x="522351" y="0"/>
                      <a:pt x="1166749" y="0"/>
                    </a:cubicBezTo>
                    <a:cubicBezTo>
                      <a:pt x="1811147" y="0"/>
                      <a:pt x="2333498" y="522351"/>
                      <a:pt x="2333498" y="1166749"/>
                    </a:cubicBezTo>
                    <a:cubicBezTo>
                      <a:pt x="2333498" y="1811147"/>
                      <a:pt x="1811147" y="2333498"/>
                      <a:pt x="1166749" y="2333498"/>
                    </a:cubicBezTo>
                    <a:cubicBezTo>
                      <a:pt x="522351" y="2333498"/>
                      <a:pt x="0" y="1811147"/>
                      <a:pt x="0" y="1166749"/>
                    </a:cubicBezTo>
                    <a:close/>
                  </a:path>
                </a:pathLst>
              </a:custGeom>
              <a:solidFill>
                <a:srgbClr val="24BB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33146" y="517342"/>
              <a:ext cx="2314912" cy="1736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1"/>
                </a:lnSpc>
              </a:pPr>
              <a:r>
                <a:rPr lang="en-US" sz="8501">
                  <a:solidFill>
                    <a:srgbClr val="FFFFFF"/>
                  </a:solidFill>
                  <a:latin typeface="TDTD가시고딕"/>
                  <a:ea typeface="TDTD가시고딕"/>
                  <a:cs typeface="TDTD가시고딕"/>
                  <a:sym typeface="TDTD가시고딕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1900" y="1622350"/>
            <a:ext cx="9226313" cy="6985800"/>
            <a:chOff x="0" y="0"/>
            <a:chExt cx="12301751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1810" cy="9314434"/>
            </a:xfrm>
            <a:custGeom>
              <a:avLst/>
              <a:gdLst/>
              <a:ahLst/>
              <a:cxnLst/>
              <a:rect l="l" t="t" r="r" b="b"/>
              <a:pathLst>
                <a:path w="12301810" h="9314434">
                  <a:moveTo>
                    <a:pt x="0" y="0"/>
                  </a:moveTo>
                  <a:lnTo>
                    <a:pt x="12301810" y="0"/>
                  </a:lnTo>
                  <a:lnTo>
                    <a:pt x="12301810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7951" y="2479683"/>
            <a:ext cx="8874087" cy="507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나만의 </a:t>
            </a:r>
          </a:p>
          <a:p>
            <a:pPr algn="l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AI 정신과 의사</a:t>
            </a:r>
          </a:p>
          <a:p>
            <a:pPr algn="l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‘펴닝’</a:t>
            </a:r>
          </a:p>
        </p:txBody>
      </p:sp>
      <p:sp>
        <p:nvSpPr>
          <p:cNvPr id="6" name="Freeform 6"/>
          <p:cNvSpPr/>
          <p:nvPr/>
        </p:nvSpPr>
        <p:spPr>
          <a:xfrm>
            <a:off x="10827106" y="1117420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1900" y="1622350"/>
            <a:ext cx="9226313" cy="6985800"/>
            <a:chOff x="0" y="0"/>
            <a:chExt cx="12301751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1810" cy="9314434"/>
            </a:xfrm>
            <a:custGeom>
              <a:avLst/>
              <a:gdLst/>
              <a:ahLst/>
              <a:cxnLst/>
              <a:rect l="l" t="t" r="r" b="b"/>
              <a:pathLst>
                <a:path w="12301810" h="9314434">
                  <a:moveTo>
                    <a:pt x="0" y="0"/>
                  </a:moveTo>
                  <a:lnTo>
                    <a:pt x="12301810" y="0"/>
                  </a:lnTo>
                  <a:lnTo>
                    <a:pt x="12301810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80069" y="4419600"/>
            <a:ext cx="8089976" cy="71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51"/>
              </a:lnSpc>
              <a:spcBef>
                <a:spcPct val="0"/>
              </a:spcBef>
            </a:pPr>
            <a:r>
              <a:rPr lang="en-US" sz="4709" u="none" strike="noStrike" dirty="0" err="1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접근성</a:t>
            </a:r>
            <a:r>
              <a:rPr lang="ko-KR" altLang="en-US" sz="4709" u="none" strike="noStrike" dirty="0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↓ </a:t>
            </a:r>
            <a:r>
              <a:rPr lang="en-US" sz="4709" u="none" strike="noStrike" dirty="0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 </a:t>
            </a:r>
            <a:r>
              <a:rPr lang="en-US" sz="4709" u="none" strike="noStrike" dirty="0" err="1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비용</a:t>
            </a:r>
            <a:r>
              <a:rPr lang="ko-KR" altLang="en-US" sz="4709" u="none" strike="noStrike" dirty="0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↑ </a:t>
            </a:r>
            <a:r>
              <a:rPr lang="en-US" sz="4709" u="none" strike="noStrike" dirty="0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 </a:t>
            </a:r>
            <a:r>
              <a:rPr lang="en-US" sz="4709" u="none" strike="noStrike" dirty="0" err="1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상담시간</a:t>
            </a:r>
            <a:r>
              <a:rPr lang="en-US" sz="4709" u="none" strike="noStrike" dirty="0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 </a:t>
            </a:r>
            <a:r>
              <a:rPr lang="en-US" sz="4709" u="none" strike="noStrike" dirty="0" err="1">
                <a:solidFill>
                  <a:srgbClr val="16BFBF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한정</a:t>
            </a:r>
            <a:endParaRPr lang="en-US" sz="4709" u="none" strike="noStrike" dirty="0">
              <a:solidFill>
                <a:srgbClr val="16BFBF"/>
              </a:solidFill>
              <a:latin typeface="TDTD가시고딕"/>
              <a:ea typeface="TDTD가시고딕"/>
              <a:cs typeface="TDTD가시고딕"/>
              <a:sym typeface="TDTD가시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52550" y="5511749"/>
            <a:ext cx="888897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000000"/>
                </a:solidFill>
                <a:latin typeface="TDTD가시고딕"/>
                <a:ea typeface="TDTD가시고딕"/>
                <a:cs typeface="TDTD가시고딕"/>
                <a:sym typeface="TDTD가시고딕"/>
              </a:rPr>
              <a:t>→ 저렴하면서 전문적인 비대면 상담 서비스</a:t>
            </a:r>
          </a:p>
        </p:txBody>
      </p:sp>
      <p:sp>
        <p:nvSpPr>
          <p:cNvPr id="7" name="Freeform 7"/>
          <p:cNvSpPr/>
          <p:nvPr/>
        </p:nvSpPr>
        <p:spPr>
          <a:xfrm>
            <a:off x="10827106" y="1117420"/>
            <a:ext cx="7455658" cy="9169588"/>
          </a:xfrm>
          <a:custGeom>
            <a:avLst/>
            <a:gdLst/>
            <a:ahLst/>
            <a:cxnLst/>
            <a:rect l="l" t="t" r="r" b="b"/>
            <a:pathLst>
              <a:path w="7455658" h="9169588">
                <a:moveTo>
                  <a:pt x="0" y="0"/>
                </a:moveTo>
                <a:lnTo>
                  <a:pt x="7455658" y="0"/>
                </a:lnTo>
                <a:lnTo>
                  <a:pt x="7455658" y="9169588"/>
                </a:lnTo>
                <a:lnTo>
                  <a:pt x="0" y="916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880069" y="2321394"/>
            <a:ext cx="777243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정신과 상담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11900" y="1622350"/>
            <a:ext cx="9226313" cy="6985800"/>
            <a:chOff x="0" y="0"/>
            <a:chExt cx="12301751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01810" cy="9314434"/>
            </a:xfrm>
            <a:custGeom>
              <a:avLst/>
              <a:gdLst/>
              <a:ahLst/>
              <a:cxnLst/>
              <a:rect l="l" t="t" r="r" b="b"/>
              <a:pathLst>
                <a:path w="12301810" h="9314434">
                  <a:moveTo>
                    <a:pt x="0" y="0"/>
                  </a:moveTo>
                  <a:lnTo>
                    <a:pt x="12301810" y="0"/>
                  </a:lnTo>
                  <a:lnTo>
                    <a:pt x="12301810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3019" y="4184658"/>
            <a:ext cx="8097520" cy="166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0E868C"/>
                </a:solidFill>
                <a:latin typeface="TDTD와이드"/>
                <a:ea typeface="TDTD와이드"/>
                <a:cs typeface="TDTD와이드"/>
                <a:sym typeface="TDTD와이드"/>
              </a:rPr>
              <a:t>기능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6023" y="1028700"/>
            <a:ext cx="2085904" cy="2085904"/>
            <a:chOff x="0" y="0"/>
            <a:chExt cx="2781205" cy="278120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81205" cy="2781205"/>
              <a:chOff x="0" y="0"/>
              <a:chExt cx="2333600" cy="2333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33498" cy="2333498"/>
              </a:xfrm>
              <a:custGeom>
                <a:avLst/>
                <a:gdLst/>
                <a:ahLst/>
                <a:cxnLst/>
                <a:rect l="l" t="t" r="r" b="b"/>
                <a:pathLst>
                  <a:path w="2333498" h="2333498">
                    <a:moveTo>
                      <a:pt x="0" y="1166749"/>
                    </a:moveTo>
                    <a:cubicBezTo>
                      <a:pt x="0" y="522351"/>
                      <a:pt x="522351" y="0"/>
                      <a:pt x="1166749" y="0"/>
                    </a:cubicBezTo>
                    <a:cubicBezTo>
                      <a:pt x="1811147" y="0"/>
                      <a:pt x="2333498" y="522351"/>
                      <a:pt x="2333498" y="1166749"/>
                    </a:cubicBezTo>
                    <a:cubicBezTo>
                      <a:pt x="2333498" y="1811147"/>
                      <a:pt x="1811147" y="2333498"/>
                      <a:pt x="1166749" y="2333498"/>
                    </a:cubicBezTo>
                    <a:cubicBezTo>
                      <a:pt x="522351" y="2333498"/>
                      <a:pt x="0" y="1811147"/>
                      <a:pt x="0" y="1166749"/>
                    </a:cubicBezTo>
                    <a:close/>
                  </a:path>
                </a:pathLst>
              </a:custGeom>
              <a:solidFill>
                <a:srgbClr val="24BB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3146" y="517342"/>
              <a:ext cx="2314912" cy="1736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1"/>
                </a:lnSpc>
              </a:pPr>
              <a:r>
                <a:rPr lang="en-US" sz="8501">
                  <a:solidFill>
                    <a:srgbClr val="FFFFFF"/>
                  </a:solidFill>
                  <a:latin typeface="TDTD가시고딕"/>
                  <a:ea typeface="TDTD가시고딕"/>
                  <a:cs typeface="TDTD가시고딕"/>
                  <a:sym typeface="TDTD가시고딕"/>
                </a:rPr>
                <a:t>02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34709" y="133941"/>
            <a:ext cx="7651402" cy="10153067"/>
          </a:xfrm>
          <a:custGeom>
            <a:avLst/>
            <a:gdLst/>
            <a:ahLst/>
            <a:cxnLst/>
            <a:rect l="l" t="t" r="r" b="b"/>
            <a:pathLst>
              <a:path w="7651402" h="10153067">
                <a:moveTo>
                  <a:pt x="0" y="0"/>
                </a:moveTo>
                <a:lnTo>
                  <a:pt x="7651402" y="0"/>
                </a:lnTo>
                <a:lnTo>
                  <a:pt x="7651402" y="10153067"/>
                </a:lnTo>
                <a:lnTo>
                  <a:pt x="0" y="10153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576311"/>
            <a:ext cx="18288000" cy="7134378"/>
            <a:chOff x="0" y="0"/>
            <a:chExt cx="23876188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76246" cy="9314434"/>
            </a:xfrm>
            <a:custGeom>
              <a:avLst/>
              <a:gdLst/>
              <a:ahLst/>
              <a:cxnLst/>
              <a:rect l="l" t="t" r="r" b="b"/>
              <a:pathLst>
                <a:path w="23876246" h="9314434">
                  <a:moveTo>
                    <a:pt x="0" y="0"/>
                  </a:moveTo>
                  <a:lnTo>
                    <a:pt x="23876246" y="0"/>
                  </a:lnTo>
                  <a:lnTo>
                    <a:pt x="23876246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91" y="2401831"/>
            <a:ext cx="17338618" cy="5483338"/>
          </a:xfrm>
          <a:custGeom>
            <a:avLst/>
            <a:gdLst/>
            <a:ahLst/>
            <a:cxnLst/>
            <a:rect l="l" t="t" r="r" b="b"/>
            <a:pathLst>
              <a:path w="17338618" h="5483338">
                <a:moveTo>
                  <a:pt x="0" y="0"/>
                </a:moveTo>
                <a:lnTo>
                  <a:pt x="17338618" y="0"/>
                </a:lnTo>
                <a:lnTo>
                  <a:pt x="17338618" y="5483338"/>
                </a:lnTo>
                <a:lnTo>
                  <a:pt x="0" y="54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576311"/>
            <a:ext cx="18288000" cy="7134378"/>
            <a:chOff x="0" y="0"/>
            <a:chExt cx="23876188" cy="9314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76246" cy="9314434"/>
            </a:xfrm>
            <a:custGeom>
              <a:avLst/>
              <a:gdLst/>
              <a:ahLst/>
              <a:cxnLst/>
              <a:rect l="l" t="t" r="r" b="b"/>
              <a:pathLst>
                <a:path w="23876246" h="9314434">
                  <a:moveTo>
                    <a:pt x="0" y="0"/>
                  </a:moveTo>
                  <a:lnTo>
                    <a:pt x="23876246" y="0"/>
                  </a:lnTo>
                  <a:lnTo>
                    <a:pt x="23876246" y="9314434"/>
                  </a:lnTo>
                  <a:lnTo>
                    <a:pt x="0" y="9314434"/>
                  </a:lnTo>
                  <a:close/>
                </a:path>
              </a:pathLst>
            </a:custGeom>
            <a:solidFill>
              <a:srgbClr val="F7FCF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474691" y="2401831"/>
            <a:ext cx="17338618" cy="5483338"/>
          </a:xfrm>
          <a:custGeom>
            <a:avLst/>
            <a:gdLst/>
            <a:ahLst/>
            <a:cxnLst/>
            <a:rect l="l" t="t" r="r" b="b"/>
            <a:pathLst>
              <a:path w="17338618" h="5483338">
                <a:moveTo>
                  <a:pt x="0" y="0"/>
                </a:moveTo>
                <a:lnTo>
                  <a:pt x="17338618" y="0"/>
                </a:lnTo>
                <a:lnTo>
                  <a:pt x="17338618" y="5483338"/>
                </a:lnTo>
                <a:lnTo>
                  <a:pt x="0" y="54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509022" y="6033872"/>
            <a:ext cx="1208469" cy="935125"/>
          </a:xfrm>
          <a:custGeom>
            <a:avLst/>
            <a:gdLst/>
            <a:ahLst/>
            <a:cxnLst/>
            <a:rect l="l" t="t" r="r" b="b"/>
            <a:pathLst>
              <a:path w="1208469" h="935125">
                <a:moveTo>
                  <a:pt x="0" y="0"/>
                </a:moveTo>
                <a:lnTo>
                  <a:pt x="1208469" y="0"/>
                </a:lnTo>
                <a:lnTo>
                  <a:pt x="1208469" y="935125"/>
                </a:lnTo>
                <a:lnTo>
                  <a:pt x="0" y="93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416</Words>
  <Application>Microsoft Macintosh PowerPoint</Application>
  <PresentationFormat>사용자 지정</PresentationFormat>
  <Paragraphs>173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TDTD가시고딕</vt:lpstr>
      <vt:lpstr>Arial</vt:lpstr>
      <vt:lpstr>TDTD와이드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펴닝 중간발표</dc:title>
  <cp:lastModifiedBy>박한빈</cp:lastModifiedBy>
  <cp:revision>2</cp:revision>
  <dcterms:created xsi:type="dcterms:W3CDTF">2006-08-16T00:00:00Z</dcterms:created>
  <dcterms:modified xsi:type="dcterms:W3CDTF">2024-11-06T11:58:44Z</dcterms:modified>
  <dc:identifier>DAGVfxGW2cE</dc:identifier>
</cp:coreProperties>
</file>